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447" r:id="rId3"/>
    <p:sldId id="459" r:id="rId4"/>
    <p:sldId id="452" r:id="rId5"/>
    <p:sldId id="454" r:id="rId6"/>
    <p:sldId id="31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26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174593"/>
            <a:ext cx="9971794" cy="1278269"/>
          </a:xfrm>
        </p:spPr>
        <p:txBody>
          <a:bodyPr>
            <a:normAutofit/>
          </a:bodyPr>
          <a:lstStyle/>
          <a:p>
            <a:pPr algn="l"/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1767801"/>
            <a:ext cx="9971794" cy="4655211"/>
          </a:xfrm>
        </p:spPr>
        <p:txBody>
          <a:bodyPr>
            <a:normAutofit/>
          </a:bodyPr>
          <a:lstStyle/>
          <a:p>
            <a:pPr algn="l"/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13633"/>
            <a:ext cx="989137" cy="12782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4404EEE-13E7-4B7D-B455-C3547ADAD13D}"/>
              </a:ext>
            </a:extLst>
          </p:cNvPr>
          <p:cNvSpPr txBox="1">
            <a:spLocks/>
          </p:cNvSpPr>
          <p:nvPr/>
        </p:nvSpPr>
        <p:spPr>
          <a:xfrm>
            <a:off x="0" y="3126736"/>
            <a:ext cx="12192000" cy="2362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vi-VN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PPP TASK FORCE ON FISHERIES</a:t>
            </a:r>
            <a:r>
              <a:rPr lang="vi-VN" sz="3200" b="1" dirty="0">
                <a:cs typeface="Times New Roman" pitchFamily="18" charset="0"/>
              </a:rPr>
              <a:t> </a:t>
            </a:r>
            <a:br>
              <a:rPr lang="vi-VN" sz="3200" b="1" dirty="0">
                <a:cs typeface="Times New Roman" pitchFamily="18" charset="0"/>
              </a:rPr>
            </a:br>
            <a:r>
              <a:rPr lang="vi-VN" sz="3200" b="1" dirty="0">
                <a:cs typeface="Times New Roman" pitchFamily="18" charset="0"/>
              </a:rPr>
              <a:t>(PPP-FISH)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vi-VN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E9FD8ED-3753-41D5-9DAD-621A81608152}"/>
              </a:ext>
            </a:extLst>
          </p:cNvPr>
          <p:cNvGraphicFramePr>
            <a:graphicFrameLocks noGrp="1"/>
          </p:cNvGraphicFramePr>
          <p:nvPr/>
        </p:nvGraphicFramePr>
        <p:xfrm>
          <a:off x="3343275" y="3109914"/>
          <a:ext cx="5505450" cy="638175"/>
        </p:xfrm>
        <a:graphic>
          <a:graphicData uri="http://schemas.openxmlformats.org/drawingml/2006/table">
            <a:tbl>
              <a:tblPr/>
              <a:tblGrid>
                <a:gridCol w="1581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0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3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8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vi-VN" sz="900" dirty="0">
                        <a:solidFill>
                          <a:srgbClr val="E36C0A"/>
                        </a:solidFill>
                        <a:latin typeface="Garamond"/>
                        <a:ea typeface="Times New Roman"/>
                        <a:cs typeface="Arial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vi-VN" sz="900" dirty="0">
                        <a:solidFill>
                          <a:srgbClr val="E36C0A"/>
                        </a:solidFill>
                        <a:latin typeface="Garamond"/>
                        <a:ea typeface="Times New Roman"/>
                        <a:cs typeface="Arial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vi-VN" sz="900" dirty="0">
                        <a:solidFill>
                          <a:srgbClr val="E36C0A"/>
                        </a:solidFill>
                        <a:latin typeface="Garamond"/>
                        <a:ea typeface="Times New Roman"/>
                        <a:cs typeface="Arial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Picture 2">
            <a:extLst>
              <a:ext uri="{FF2B5EF4-FFF2-40B4-BE49-F238E27FC236}">
                <a16:creationId xmlns:a16="http://schemas.microsoft.com/office/drawing/2014/main" id="{A5E8EF61-ADAC-4C75-9390-E5BE42209A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84139"/>
            <a:ext cx="1524000" cy="146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EC003969-C95F-471C-A6B1-4D4296F4BF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1877059"/>
            <a:ext cx="23526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44619F52-DB4F-40DD-8103-C49B54AE25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063" y="1744662"/>
            <a:ext cx="121920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CCE5B578-803B-4231-BACE-A6DECB0C58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3" r="7713"/>
          <a:stretch>
            <a:fillRect/>
          </a:stretch>
        </p:blipFill>
        <p:spPr bwMode="auto">
          <a:xfrm>
            <a:off x="6324600" y="1736724"/>
            <a:ext cx="13716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91856C83-420F-4EFB-81F0-B216866FEE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7" t="25031" r="9991" b="22937"/>
          <a:stretch>
            <a:fillRect/>
          </a:stretch>
        </p:blipFill>
        <p:spPr bwMode="auto">
          <a:xfrm>
            <a:off x="2149475" y="2424112"/>
            <a:ext cx="23368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>
            <a:extLst>
              <a:ext uri="{FF2B5EF4-FFF2-40B4-BE49-F238E27FC236}">
                <a16:creationId xmlns:a16="http://schemas.microsoft.com/office/drawing/2014/main" id="{F220C034-E20A-4E99-9FF6-F95A5AA337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571624"/>
            <a:ext cx="1062038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864E5E86-790C-4AF7-8914-B7A6692108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1" y="1730375"/>
            <a:ext cx="1122363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147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F8F0A64A-C6EA-4CE2-ADD6-42A19A28A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760" y="381000"/>
            <a:ext cx="10789920" cy="990600"/>
          </a:xfrm>
        </p:spPr>
        <p:txBody>
          <a:bodyPr>
            <a:normAutofit fontScale="90000"/>
          </a:bodyPr>
          <a:lstStyle/>
          <a:p>
            <a:r>
              <a:rPr lang="en-US" alt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PROMOTING THE SUSTAINABLE SHRIMP PRODUCTION CHAINS</a:t>
            </a:r>
            <a:br>
              <a:rPr lang="en-US" alt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ADC35863-B545-4C03-B348-547FB28FFC7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55320" y="1066800"/>
            <a:ext cx="10789920" cy="4572000"/>
          </a:xfrm>
        </p:spPr>
        <p:txBody>
          <a:bodyPr>
            <a:normAutofit/>
          </a:bodyPr>
          <a:lstStyle/>
          <a:p>
            <a:pPr algn="just">
              <a:buClr>
                <a:srgbClr val="00B050"/>
              </a:buClr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25 consumption linkages, of which 03 cooperatives/producers’ groups received ASC certification, 09 cooperatives/producers’ groups to be ASC certified in 2018.</a:t>
            </a:r>
          </a:p>
          <a:p>
            <a:pPr algn="just">
              <a:buClr>
                <a:srgbClr val="00B050"/>
              </a:buClr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74 linkages for technology transfer and input supply such as: feed, seed, biological products, shrimp pond liners, etc.</a:t>
            </a:r>
          </a:p>
          <a:p>
            <a:pPr algn="just">
              <a:buClr>
                <a:srgbClr val="00B050"/>
              </a:buClr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Income increase of cooperatives/producers: 10% - 20% (in 2016 and 2017).</a:t>
            </a:r>
          </a:p>
          <a:p>
            <a:pPr algn="just">
              <a:buClr>
                <a:srgbClr val="00B050"/>
              </a:buClr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VND 40 billion loan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disbursement to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value-chain models.</a:t>
            </a:r>
          </a:p>
        </p:txBody>
      </p:sp>
      <p:pic>
        <p:nvPicPr>
          <p:cNvPr id="7172" name="Picture 2">
            <a:extLst>
              <a:ext uri="{FF2B5EF4-FFF2-40B4-BE49-F238E27FC236}">
                <a16:creationId xmlns:a16="http://schemas.microsoft.com/office/drawing/2014/main" id="{06BD996A-D8FB-475D-A750-D463121ED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4775200"/>
            <a:ext cx="304800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3">
            <a:extLst>
              <a:ext uri="{FF2B5EF4-FFF2-40B4-BE49-F238E27FC236}">
                <a16:creationId xmlns:a16="http://schemas.microsoft.com/office/drawing/2014/main" id="{57CB78D7-F347-44A1-A0AB-94FAD211B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519" y="4756150"/>
            <a:ext cx="282575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4">
            <a:extLst>
              <a:ext uri="{FF2B5EF4-FFF2-40B4-BE49-F238E27FC236}">
                <a16:creationId xmlns:a16="http://schemas.microsoft.com/office/drawing/2014/main" id="{08522769-0342-4552-874C-6DDE60F50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75" y="4737100"/>
            <a:ext cx="2828925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>
            <a:extLst>
              <a:ext uri="{FF2B5EF4-FFF2-40B4-BE49-F238E27FC236}">
                <a16:creationId xmlns:a16="http://schemas.microsoft.com/office/drawing/2014/main" id="{7A933D9D-086D-485D-92B0-241787E09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733800"/>
            <a:ext cx="7848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6BB1F9-BC38-4121-AD0E-DA1292BAFFB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74320" y="487680"/>
            <a:ext cx="11551920" cy="517175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5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VIETNAM SKIPJACK FISHERIES IMPROVEMENT PROJECT</a:t>
            </a:r>
          </a:p>
          <a:p>
            <a:pPr algn="just">
              <a:buClr>
                <a:srgbClr val="00B050"/>
              </a:buCl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Formulation and agreement on a joint action plan by participants</a:t>
            </a:r>
          </a:p>
          <a:p>
            <a:pPr algn="just">
              <a:buClr>
                <a:srgbClr val="00B050"/>
              </a:buCl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02 traders, 08 companies submitted application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commited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to contribute funds according to the funding scheme</a:t>
            </a:r>
          </a:p>
          <a:p>
            <a:pPr algn="just">
              <a:buClr>
                <a:srgbClr val="00B050"/>
              </a:buCl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Illegal, Unreported and Unregulated (IUU) and traceability issues reached mutual agreement and were put in implementation</a:t>
            </a:r>
          </a:p>
          <a:p>
            <a:pPr>
              <a:buFont typeface="Wingdings 2" pitchFamily="18" charset="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50A8F565-DCA9-4E43-867B-D630E5E70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3339"/>
            <a:ext cx="11231880" cy="960437"/>
          </a:xfrm>
        </p:spPr>
        <p:txBody>
          <a:bodyPr>
            <a:normAutofit/>
          </a:bodyPr>
          <a:lstStyle/>
          <a:p>
            <a:r>
              <a:rPr lang="en-US" alt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SUPPORTING SHRIMP FARMING AND SUSTAINABLE FISHING IN THE MEKONG DELTA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0ABC4F5F-7970-4A6F-96E0-F52952C5CDD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81000" y="990600"/>
            <a:ext cx="11231880" cy="5029200"/>
          </a:xfrm>
        </p:spPr>
        <p:txBody>
          <a:bodyPr>
            <a:normAutofit/>
          </a:bodyPr>
          <a:lstStyle/>
          <a:p>
            <a:pPr algn="just">
              <a:buClr>
                <a:srgbClr val="00B050"/>
              </a:buClr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duration: 9 / 2018-12 / 2020</a:t>
            </a:r>
          </a:p>
          <a:p>
            <a:pPr algn="just">
              <a:buClr>
                <a:srgbClr val="00B050"/>
              </a:buClr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Partners: IDH, D-FISH, VINAFIS, VASEP, DARDs, shrimp and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pangasius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producing and processing companies</a:t>
            </a:r>
          </a:p>
          <a:p>
            <a:pPr algn="just">
              <a:buClr>
                <a:srgbClr val="00B050"/>
              </a:buClr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Funding: EUR 1.7 million, of which EUR 450,000 from IDH, EUR 1.25 million from public and private partners</a:t>
            </a:r>
          </a:p>
          <a:p>
            <a:pPr algn="just">
              <a:buClr>
                <a:srgbClr val="00B050"/>
              </a:buClr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 and activities:</a:t>
            </a:r>
          </a:p>
          <a:p>
            <a:pPr marL="457200" lvl="1" indent="0" algn="just">
              <a:buClr>
                <a:srgbClr val="00B050"/>
              </a:buClr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Improving the effectiveness of environmental monitoring, disease surveillance in shrimp and </a:t>
            </a: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pangasius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farming</a:t>
            </a:r>
          </a:p>
          <a:p>
            <a:pPr marL="457200" lvl="1" indent="0" algn="just">
              <a:buClr>
                <a:srgbClr val="00B050"/>
              </a:buClr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Raising living rate, reducing chemicals and antibiotics in shrimp and </a:t>
            </a: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pangasius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farming</a:t>
            </a:r>
          </a:p>
          <a:p>
            <a:pPr marL="457200" lvl="1" indent="0" algn="just">
              <a:buClr>
                <a:srgbClr val="00B050"/>
              </a:buClr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Establishing traceability system to meet requirements of export markets</a:t>
            </a:r>
          </a:p>
          <a:p>
            <a:pPr algn="just">
              <a:buClr>
                <a:srgbClr val="00B050"/>
              </a:buClr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3035A0DA-3AC3-48D7-9840-34D5A5C44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87" y="228600"/>
            <a:ext cx="11267070" cy="808038"/>
          </a:xfrm>
        </p:spPr>
        <p:txBody>
          <a:bodyPr/>
          <a:lstStyle/>
          <a:p>
            <a:r>
              <a:rPr lang="en-US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ACTIVITIES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A6412638-8F2D-4CBB-A65F-A20EE4500E7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96240" y="1219200"/>
            <a:ext cx="11475720" cy="4800600"/>
          </a:xfrm>
        </p:spPr>
        <p:txBody>
          <a:bodyPr>
            <a:normAutofit/>
          </a:bodyPr>
          <a:lstStyle/>
          <a:p>
            <a:pPr algn="just">
              <a:buClr>
                <a:srgbClr val="00B050"/>
              </a:buCl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Roundtable discussion on PPP-FISH: annual and themed discussion</a:t>
            </a:r>
          </a:p>
          <a:p>
            <a:pPr algn="just">
              <a:buClr>
                <a:srgbClr val="00B050"/>
              </a:buCl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Coordination of trade promotion activities at home and abroad</a:t>
            </a:r>
          </a:p>
          <a:p>
            <a:pPr algn="just">
              <a:buClr>
                <a:srgbClr val="00B050"/>
              </a:buCl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Assist enterprises to access GSTF</a:t>
            </a:r>
          </a:p>
          <a:p>
            <a:pPr marL="0" indent="0" algn="just">
              <a:buNone/>
              <a:defRPr/>
            </a:pPr>
            <a:r>
              <a:rPr lang="en-US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RECOMMENDATIONS:</a:t>
            </a:r>
          </a:p>
          <a:p>
            <a:pPr marL="514350" indent="-514350" algn="just">
              <a:buClr>
                <a:srgbClr val="00B050"/>
              </a:buClr>
              <a:buFont typeface="Wingdings 2" pitchFamily="18" charset="2"/>
              <a:buAutoNum type="arabicPeriod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Expedite technical approval and provide technical support for the implementation of PPP projects</a:t>
            </a:r>
          </a:p>
          <a:p>
            <a:pPr marL="514350" indent="-514350" algn="just">
              <a:buClr>
                <a:srgbClr val="00B050"/>
              </a:buClr>
              <a:buFont typeface="Wingdings 2" pitchFamily="18" charset="2"/>
              <a:buAutoNum type="arabicPeriod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Support to scale up results, successful models of PPP projects</a:t>
            </a:r>
          </a:p>
          <a:p>
            <a:pPr marL="514350" indent="-514350" algn="just">
              <a:buClr>
                <a:srgbClr val="00B050"/>
              </a:buClr>
              <a:buFont typeface="Wingdings 2" pitchFamily="18" charset="2"/>
              <a:buAutoNum type="arabicPeriod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Be proactive in budgeting for PPP activities</a:t>
            </a:r>
          </a:p>
          <a:p>
            <a:pPr marL="0" indent="0" algn="just"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D4F8C753-9145-4A03-A6EB-C9D59392E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295400"/>
            <a:ext cx="8382000" cy="2209800"/>
          </a:xfrm>
        </p:spPr>
        <p:txBody>
          <a:bodyPr/>
          <a:lstStyle/>
          <a:p>
            <a:pPr algn="ctr"/>
            <a:r>
              <a:rPr lang="en-US" altLang="en-US" sz="5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  <a:endParaRPr lang="en-US" altLang="en-US" sz="5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Garamond</vt:lpstr>
      <vt:lpstr>Times New Roman</vt:lpstr>
      <vt:lpstr>Wingdings 2</vt:lpstr>
      <vt:lpstr>Office Theme</vt:lpstr>
      <vt:lpstr>PowerPoint Presentation</vt:lpstr>
      <vt:lpstr>PROMOTING THE SUSTAINABLE SHRIMP PRODUCTION CHAINS </vt:lpstr>
      <vt:lpstr>PowerPoint Presentation</vt:lpstr>
      <vt:lpstr>SUPPORTING SHRIMP FARMING AND SUSTAINABLE FISHING IN THE MEKONG DELTA</vt:lpstr>
      <vt:lpstr>OTHER ACTIVITIES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giang vu</cp:lastModifiedBy>
  <cp:revision>9</cp:revision>
  <dcterms:created xsi:type="dcterms:W3CDTF">2018-08-08T16:35:16Z</dcterms:created>
  <dcterms:modified xsi:type="dcterms:W3CDTF">2018-08-14T05:28:37Z</dcterms:modified>
</cp:coreProperties>
</file>